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Proxima Nova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roximaNova-regular.fntdata"/><Relationship Id="rId43" Type="http://schemas.openxmlformats.org/officeDocument/2006/relationships/slide" Target="slides/slide37.xml"/><Relationship Id="rId46" Type="http://schemas.openxmlformats.org/officeDocument/2006/relationships/font" Target="fonts/ProximaNova-italic.fntdata"/><Relationship Id="rId45" Type="http://schemas.openxmlformats.org/officeDocument/2006/relationships/font" Target="fonts/ProximaNova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29d63d79c_1_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a29d63d79c_1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29d63d79c_1_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a29d63d79c_1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29d63d79c_1_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a29d63d79c_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29d63d79c_1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a29d63d79c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29d63d79c_1_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29d63d79c_1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29d63d79c_1_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a29d63d79c_1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29d63d79c_1_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a29d63d79c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3a91a099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a3a91a099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29d63d79c_1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a29d63d79c_1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29d63d79c_1_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a29d63d79c_1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29d63d79c_1_1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a29d63d79c_1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29d63d79c_1_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a29d63d79c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29d63d79c_1_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a29d63d79c_1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29d63d79c_1_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a29d63d79c_1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29d63d79c_1_1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a29d63d79c_1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29d63d79c_1_2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a29d63d79c_1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29d63d79c_1_2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a29d63d79c_1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29d63d79c_1_2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a29d63d79c_1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29d63d79c_1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a29d63d79c_1_2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a29d63d79c_1_2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2bc7b0e5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2bc7b0e5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a2bc7b0e5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29d63d79c_1_2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a29d63d79c_1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29d63d79c_1_2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a29d63d79c_1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29d63d79c_1_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a29d63d79c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3a91a099e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a3a91a099e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3a91a099e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a3a91a099e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29d63d79c_1_2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a29d63d79c_1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2bc7b0e56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a2bc7b0e56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3a91a099e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a3a91a099e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3a91a099e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a3a91a099e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29d63d79c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a29d63d79c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a29d63d79c_1_2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a29d63d79c_1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29d63d79c_1_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a29d63d79c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29d63d79c_1_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a29d63d79c_1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2bc7b0e56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a2bc7b0e56_0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29d63d79c_1_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a29d63d79c_1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29d63d79c_1_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a29d63d79c_1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29d63d79c_1_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a29d63d79c_1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93776" y="2976372"/>
            <a:ext cx="4978908" cy="12377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2500"/>
              <a:buNone/>
              <a:defRPr b="0" i="0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2pPr>
            <a:lvl3pPr indent="-3302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3pPr>
            <a:lvl4pPr indent="-3302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4pPr>
            <a:lvl5pPr indent="-3302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493776" y="1117854"/>
            <a:ext cx="4978908" cy="178993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University at Buffalo, The State University of New York logo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4530920"/>
            <a:ext cx="3600450" cy="26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25196" y="1124712"/>
            <a:ext cx="5213604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425196" y="1639062"/>
            <a:ext cx="5213604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2pPr>
            <a:lvl3pPr indent="-3302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3pPr>
            <a:lvl4pPr indent="-3302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4pPr>
            <a:lvl5pPr indent="-3302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25196" y="1124712"/>
            <a:ext cx="7886700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Graph">
  <p:cSld name="Content and Graph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25196" y="1124712"/>
            <a:ext cx="3186684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425196" y="1639062"/>
            <a:ext cx="3186684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2pPr>
            <a:lvl3pPr indent="-3302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3pPr>
            <a:lvl4pPr indent="-3302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4pPr>
            <a:lvl5pPr indent="-3302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7"/>
          <p:cNvSpPr/>
          <p:nvPr>
            <p:ph idx="2" type="chart"/>
          </p:nvPr>
        </p:nvSpPr>
        <p:spPr>
          <a:xfrm>
            <a:off x="3871451" y="1482214"/>
            <a:ext cx="4743864" cy="297548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Bulleted Lis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425196" y="1124712"/>
            <a:ext cx="5213604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425196" y="1639062"/>
            <a:ext cx="5213604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2pPr>
            <a:lvl3pPr indent="-3302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3pPr>
            <a:lvl4pPr indent="-3302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4pPr>
            <a:lvl5pPr indent="-3302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ctrTitle"/>
          </p:nvPr>
        </p:nvSpPr>
        <p:spPr>
          <a:xfrm>
            <a:off x="493776" y="1117997"/>
            <a:ext cx="4978908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493776" y="2977753"/>
            <a:ext cx="4978908" cy="16597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2500"/>
              <a:buNone/>
              <a:defRPr b="0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University at Buffalo, The State University of New York logo" id="78" name="Google Shape;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" y="240860"/>
            <a:ext cx="3600450" cy="26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ble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25196" y="1124712"/>
            <a:ext cx="7886700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425196" y="1639062"/>
            <a:ext cx="3375279" cy="29615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2pPr>
            <a:lvl3pPr indent="-3302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3pPr>
            <a:lvl4pPr indent="-3302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4pPr>
            <a:lvl5pPr indent="-3302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4057650" y="1639062"/>
            <a:ext cx="3374136" cy="29626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2pPr>
            <a:lvl3pPr indent="-3302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3pPr>
            <a:lvl4pPr indent="-3302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4pPr>
            <a:lvl5pPr indent="-3302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425196" y="1124712"/>
            <a:ext cx="7886700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425196" y="1639062"/>
            <a:ext cx="3854196" cy="2948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25196" y="1945005"/>
            <a:ext cx="3855386" cy="26518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1pPr>
            <a:lvl2pPr indent="-3302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2pPr>
            <a:lvl3pPr indent="-3302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3pPr>
            <a:lvl4pPr indent="-3302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4pPr>
            <a:lvl5pPr indent="-3302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3" type="body"/>
          </p:nvPr>
        </p:nvSpPr>
        <p:spPr>
          <a:xfrm>
            <a:off x="4629150" y="1639062"/>
            <a:ext cx="3854196" cy="2962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400"/>
            </a:lvl3pPr>
            <a:lvl4pPr indent="-2286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21"/>
          <p:cNvSpPr txBox="1"/>
          <p:nvPr>
            <p:ph idx="4" type="body"/>
          </p:nvPr>
        </p:nvSpPr>
        <p:spPr>
          <a:xfrm>
            <a:off x="4629150" y="1943100"/>
            <a:ext cx="3854196" cy="26540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/>
            </a:lvl1pPr>
            <a:lvl2pPr indent="-3302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2pPr>
            <a:lvl3pPr indent="-3302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3pPr>
            <a:lvl4pPr indent="-3302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4pPr>
            <a:lvl5pPr indent="-3302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">
  <p:cSld name="Content and Photo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>
            <p:ph idx="2" type="pic"/>
          </p:nvPr>
        </p:nvSpPr>
        <p:spPr>
          <a:xfrm>
            <a:off x="3823925" y="695325"/>
            <a:ext cx="5320076" cy="444817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5" name="Google Shape;95;p23"/>
          <p:cNvSpPr txBox="1"/>
          <p:nvPr>
            <p:ph type="title"/>
          </p:nvPr>
        </p:nvSpPr>
        <p:spPr>
          <a:xfrm>
            <a:off x="425196" y="1124712"/>
            <a:ext cx="3186684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425196" y="1639062"/>
            <a:ext cx="3186684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2pPr>
            <a:lvl3pPr indent="-3302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3pPr>
            <a:lvl4pPr indent="-3302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4pPr>
            <a:lvl5pPr indent="-3302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Three Photos">
  <p:cSld name="Content and Three Photo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title"/>
          </p:nvPr>
        </p:nvSpPr>
        <p:spPr>
          <a:xfrm>
            <a:off x="425196" y="1124712"/>
            <a:ext cx="3186684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425196" y="1639062"/>
            <a:ext cx="3186684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2pPr>
            <a:lvl3pPr indent="-33020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3pPr>
            <a:lvl4pPr indent="-3302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4pPr>
            <a:lvl5pPr indent="-3302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4"/>
          <p:cNvSpPr/>
          <p:nvPr>
            <p:ph idx="2" type="pic"/>
          </p:nvPr>
        </p:nvSpPr>
        <p:spPr>
          <a:xfrm>
            <a:off x="3835973" y="701040"/>
            <a:ext cx="5308027" cy="2298509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4"/>
          <p:cNvSpPr/>
          <p:nvPr>
            <p:ph idx="3" type="pic"/>
          </p:nvPr>
        </p:nvSpPr>
        <p:spPr>
          <a:xfrm>
            <a:off x="3835973" y="2998722"/>
            <a:ext cx="2701892" cy="2143125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4"/>
          <p:cNvSpPr/>
          <p:nvPr>
            <p:ph idx="4" type="pic"/>
          </p:nvPr>
        </p:nvSpPr>
        <p:spPr>
          <a:xfrm>
            <a:off x="6525817" y="2998722"/>
            <a:ext cx="2618184" cy="2143125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4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Width Photo">
  <p:cSld name="Full Width 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425196" y="1124712"/>
            <a:ext cx="7886700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5"/>
          <p:cNvSpPr/>
          <p:nvPr>
            <p:ph idx="2" type="pic"/>
          </p:nvPr>
        </p:nvSpPr>
        <p:spPr>
          <a:xfrm>
            <a:off x="0" y="695325"/>
            <a:ext cx="9144000" cy="444817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08" name="Google Shape;108;p25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37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25196" y="1124712"/>
            <a:ext cx="7886700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  <a:defRPr b="0" i="0" sz="27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25196" y="1639062"/>
            <a:ext cx="7886700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at Buffalo, The State University of New York logo"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00" y="240860"/>
            <a:ext cx="3600450" cy="26702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ctrTitle"/>
          </p:nvPr>
        </p:nvSpPr>
        <p:spPr>
          <a:xfrm>
            <a:off x="493776" y="1117854"/>
            <a:ext cx="4978908" cy="178993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 sz="2700"/>
              <a:t>EMOTION RECOGNITION FROM FACIAL EXPRESSIONS</a:t>
            </a:r>
            <a:br>
              <a:rPr lang="en-GB" sz="1200"/>
            </a:br>
            <a:endParaRPr sz="3000"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493776" y="2976372"/>
            <a:ext cx="4978908" cy="12377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 sz="1400"/>
              <a:t>Kirthana Lakshmana Perumal (klakshma)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</a:pPr>
            <a:r>
              <a:rPr lang="en-GB" sz="1400"/>
              <a:t>Neelima Srilakshmi Bollempalli(neelimas)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</a:pPr>
            <a:r>
              <a:rPr lang="en-GB" sz="1400"/>
              <a:t>Nikhil Kumar Vadigala (nvadigal)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425195" y="750764"/>
            <a:ext cx="5652016" cy="81714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1: Train ResNet18 on FER2013</a:t>
            </a:r>
            <a:endParaRPr/>
          </a:p>
        </p:txBody>
      </p:sp>
      <p:sp>
        <p:nvSpPr>
          <p:cNvPr id="203" name="Google Shape;203;p35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425196" y="1639062"/>
            <a:ext cx="7281481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While evaluating our model using our test_dataset, we got</a:t>
            </a:r>
            <a:r>
              <a:rPr b="0" i="0" lang="en-GB">
                <a:solidFill>
                  <a:srgbClr val="000000"/>
                </a:solidFill>
              </a:rPr>
              <a:t> </a:t>
            </a:r>
            <a:r>
              <a:rPr b="0" i="0" lang="en-GB">
                <a:solidFill>
                  <a:srgbClr val="000000"/>
                </a:solidFill>
                <a:highlight>
                  <a:srgbClr val="FFFF00"/>
                </a:highlight>
              </a:rPr>
              <a:t>Loss: 1.6164, Accuracy: 0.4840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762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5992" y="2185857"/>
            <a:ext cx="5652016" cy="2779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425196" y="750764"/>
            <a:ext cx="8267783" cy="81714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2: Train ResNet18 with transformations </a:t>
            </a:r>
            <a:endParaRPr/>
          </a:p>
        </p:txBody>
      </p:sp>
      <p:sp>
        <p:nvSpPr>
          <p:cNvPr id="211" name="Google Shape;211;p36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425196" y="1639062"/>
            <a:ext cx="8035862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200">
                <a:solidFill>
                  <a:srgbClr val="000000"/>
                </a:solidFill>
              </a:rPr>
              <a:t>When we performed the Data preprocessing steps such as 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lang="en-GB" sz="1200">
                <a:solidFill>
                  <a:srgbClr val="000000"/>
                </a:solidFill>
              </a:rPr>
              <a:t>transforms.RandomRotation(5),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lang="en-GB" sz="1200">
                <a:solidFill>
                  <a:srgbClr val="000000"/>
                </a:solidFill>
              </a:rPr>
              <a:t>transforms.RandomHorizontalFlip(),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lang="en-GB" sz="1200">
                <a:solidFill>
                  <a:srgbClr val="000000"/>
                </a:solidFill>
              </a:rPr>
              <a:t>transforms.RandomVerticalFlip(),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lang="en-GB" sz="1200">
                <a:solidFill>
                  <a:srgbClr val="000000"/>
                </a:solidFill>
              </a:rPr>
              <a:t>transforms.ColorJitter(brightness=0.2, contrast=0.2, saturation=0.2, hue=0.1)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GB" sz="1200">
                <a:solidFill>
                  <a:srgbClr val="000000"/>
                </a:solidFill>
              </a:rPr>
              <a:t>We noticed a drop in the train_accuracy level,  but increase in Test_accuracy</a:t>
            </a:r>
            <a:endParaRPr sz="12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i="0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Train_loss: 1.416547835138109, 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rain_accuracy: 0.688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i="0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Test_Loss: 1.5279, Test_Accuracy: 0.5784</a:t>
            </a:r>
            <a:endParaRPr b="0" sz="1200">
              <a:solidFill>
                <a:srgbClr val="000000"/>
              </a:solidFill>
            </a:endParaRPr>
          </a:p>
          <a:p>
            <a:pPr indent="-762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425195" y="750764"/>
            <a:ext cx="8341615" cy="81714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2: Train ResNet18 with transformations </a:t>
            </a:r>
            <a:endParaRPr/>
          </a:p>
        </p:txBody>
      </p:sp>
      <p:pic>
        <p:nvPicPr>
          <p:cNvPr descr="A graph of loss and test accuracy&#10;&#10;Description automatically generated with medium confidence" id="218" name="Google Shape;218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7382" y="1903535"/>
            <a:ext cx="5416378" cy="248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425195" y="750764"/>
            <a:ext cx="8266741" cy="81714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2: Train ResNet18 with Adam optimizer </a:t>
            </a:r>
            <a:endParaRPr/>
          </a:p>
        </p:txBody>
      </p:sp>
      <p:sp>
        <p:nvSpPr>
          <p:cNvPr id="225" name="Google Shape;225;p38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38" y="1639050"/>
            <a:ext cx="7449049" cy="32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425196" y="1124712"/>
            <a:ext cx="7670589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3: Train ResNet50 on FER2013</a:t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425195" y="1639062"/>
            <a:ext cx="8341615" cy="33220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>
                <a:solidFill>
                  <a:srgbClr val="000000"/>
                </a:solidFill>
              </a:rPr>
              <a:t>We trained the model with LR = 0.01, BATCH_SIZE = 32 and CrossEntropyLoss. 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i="0" lang="en-GB" sz="1100">
                <a:solidFill>
                  <a:srgbClr val="000000"/>
                </a:solidFill>
              </a:rPr>
              <a:t>After training for </a:t>
            </a:r>
            <a:r>
              <a:rPr lang="en-GB" sz="1100">
                <a:solidFill>
                  <a:srgbClr val="000000"/>
                </a:solidFill>
              </a:rPr>
              <a:t>20</a:t>
            </a:r>
            <a:r>
              <a:rPr b="0" i="0" lang="en-GB" sz="1100">
                <a:solidFill>
                  <a:srgbClr val="000000"/>
                </a:solidFill>
              </a:rPr>
              <a:t> epochs, the average training metrics were as follows, </a:t>
            </a:r>
            <a:r>
              <a:rPr lang="en-GB" sz="1200">
                <a:solidFill>
                  <a:srgbClr val="000000"/>
                </a:solidFill>
                <a:highlight>
                  <a:srgbClr val="FFFF00"/>
                </a:highlight>
              </a:rPr>
              <a:t>loss: 1.215853926870558, accuracy: 0.952</a:t>
            </a:r>
            <a:endParaRPr sz="12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165100" lvl="0" marL="1778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GB" sz="1200">
                <a:solidFill>
                  <a:srgbClr val="000000"/>
                </a:solidFill>
                <a:highlight>
                  <a:schemeClr val="lt1"/>
                </a:highlight>
              </a:rPr>
              <a:t>test_l</a:t>
            </a:r>
            <a:r>
              <a:rPr lang="en-GB" sz="1200">
                <a:solidFill>
                  <a:srgbClr val="000000"/>
                </a:solidFill>
                <a:highlight>
                  <a:schemeClr val="lt1"/>
                </a:highlight>
              </a:rPr>
              <a:t>oss: 1.67, test_accuracy: 0.45</a:t>
            </a:r>
            <a:endParaRPr sz="11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233" name="Google Shape;233;p39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graph of a test results&#10;&#10;Description automatically generated with medium confidence" id="234" name="Google Shape;23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5417" y="2571738"/>
            <a:ext cx="4450396" cy="2229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425196" y="1124712"/>
            <a:ext cx="7670589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4: Train ResNet50 on FER2013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425195" y="1639062"/>
            <a:ext cx="8341615" cy="33220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>
                <a:solidFill>
                  <a:srgbClr val="000000"/>
                </a:solidFill>
              </a:rPr>
              <a:t>When we applied all the </a:t>
            </a:r>
            <a:r>
              <a:rPr lang="en-GB" sz="1100">
                <a:solidFill>
                  <a:srgbClr val="000000"/>
                </a:solidFill>
                <a:highlight>
                  <a:srgbClr val="FFFF00"/>
                </a:highlight>
              </a:rPr>
              <a:t>transformation,</a:t>
            </a:r>
            <a:r>
              <a:rPr lang="en-GB" sz="1100">
                <a:solidFill>
                  <a:srgbClr val="000000"/>
                </a:solidFill>
              </a:rPr>
              <a:t>  we got train_loss as 1.49 and train_accuracy: 0.603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>
                <a:solidFill>
                  <a:srgbClr val="000000"/>
                </a:solidFill>
              </a:rPr>
              <a:t>Test Loss: 1.5743, Test_Accuracy: 0.5220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41" name="Google Shape;241;p40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75" y="2300450"/>
            <a:ext cx="5949899" cy="24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425196" y="1124712"/>
            <a:ext cx="76707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4: ResNet50 on FER2013 with Adam</a:t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425195" y="1639062"/>
            <a:ext cx="8341500" cy="3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>
                <a:solidFill>
                  <a:srgbClr val="000000"/>
                </a:solidFill>
              </a:rPr>
              <a:t>When we applied all the </a:t>
            </a:r>
            <a:r>
              <a:rPr lang="en-GB" sz="1100">
                <a:solidFill>
                  <a:srgbClr val="000000"/>
                </a:solidFill>
                <a:highlight>
                  <a:srgbClr val="FFFF00"/>
                </a:highlight>
              </a:rPr>
              <a:t>transformation,</a:t>
            </a:r>
            <a:r>
              <a:rPr lang="en-GB" sz="1100">
                <a:solidFill>
                  <a:srgbClr val="000000"/>
                </a:solidFill>
              </a:rPr>
              <a:t>  we got train_loss as 1.49 and train_accuracy: 0.603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>
                <a:solidFill>
                  <a:srgbClr val="000000"/>
                </a:solidFill>
              </a:rPr>
              <a:t>Test Loss: 1.5743, Test_Accuracy: 0.5220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49" name="Google Shape;249;p41"/>
          <p:cNvSpPr txBox="1"/>
          <p:nvPr>
            <p:ph idx="11" type="ftr"/>
          </p:nvPr>
        </p:nvSpPr>
        <p:spPr>
          <a:xfrm>
            <a:off x="5680710" y="47398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 rotWithShape="1">
          <a:blip r:embed="rId3">
            <a:alphaModFix/>
          </a:blip>
          <a:srcRect b="3539" l="0" r="0" t="3549"/>
          <a:stretch/>
        </p:blipFill>
        <p:spPr>
          <a:xfrm>
            <a:off x="1285600" y="2202325"/>
            <a:ext cx="5949898" cy="24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425196" y="1124712"/>
            <a:ext cx="5213604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EfficientNet</a:t>
            </a:r>
            <a:endParaRPr/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425200" y="1639050"/>
            <a:ext cx="7682400" cy="29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Instead of manually scaling our models like the ResNet, We chose EfficientNet to simultaneously scale the the width, depth and resolution .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It’s a State-of-the-art model which provides a better performance in terms of accuracy, lesser time for training due to their lightw</a:t>
            </a:r>
            <a:r>
              <a:rPr lang="en-GB">
                <a:solidFill>
                  <a:srgbClr val="000000"/>
                </a:solidFill>
              </a:rPr>
              <a:t>eight architecture with Mobile Inverted Bottleneck layers and Squeeze-and-Excitation for optimization.</a:t>
            </a:r>
            <a:endParaRPr>
              <a:solidFill>
                <a:srgbClr val="000000"/>
              </a:solidFill>
            </a:endParaRPr>
          </a:p>
          <a:p>
            <a:pPr indent="-177800" lvl="0" marL="177800" rtl="0" algn="l"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We have used SiLU() activation function</a:t>
            </a:r>
            <a:endParaRPr>
              <a:solidFill>
                <a:srgbClr val="000000"/>
              </a:solidFill>
            </a:endParaRPr>
          </a:p>
          <a:p>
            <a:pPr indent="-177800" lvl="0" marL="177800" rtl="0" algn="l"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Swish(x)  = x * sigmoid(x)</a:t>
            </a:r>
            <a:endParaRPr>
              <a:solidFill>
                <a:srgbClr val="000000"/>
              </a:solidFill>
            </a:endParaRPr>
          </a:p>
          <a:p>
            <a:pPr indent="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42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452690" y="1071282"/>
            <a:ext cx="6405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EfficientNet</a:t>
            </a:r>
            <a:endParaRPr/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425200" y="2456450"/>
            <a:ext cx="40386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200">
                <a:solidFill>
                  <a:srgbClr val="000000"/>
                </a:solidFill>
              </a:rPr>
              <a:t># tuple of width, depth, resolution, and Survival Prob</a:t>
            </a:r>
            <a:r>
              <a:rPr lang="en-GB" sz="1200">
                <a:solidFill>
                  <a:srgbClr val="1E1E1E"/>
                </a:solidFill>
                <a:highlight>
                  <a:schemeClr val="lt1"/>
                </a:highlight>
              </a:rPr>
              <a:t>(</a:t>
            </a:r>
            <a:r>
              <a:rPr lang="en-GB" sz="1200">
                <a:solidFill>
                  <a:srgbClr val="1E1E1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probability that a given layer is kept and not dropped) during a training iteration.)</a:t>
            </a:r>
            <a:endParaRPr sz="1200">
              <a:solidFill>
                <a:srgbClr val="1E1E1E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1651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Roboto"/>
              <a:buChar char="•"/>
            </a:pPr>
            <a:r>
              <a:t/>
            </a:r>
            <a:endParaRPr sz="1200">
              <a:solidFill>
                <a:srgbClr val="1E1E1E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3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5" name="Google Shape;265;p43"/>
          <p:cNvSpPr txBox="1"/>
          <p:nvPr/>
        </p:nvSpPr>
        <p:spPr>
          <a:xfrm>
            <a:off x="5257725" y="1604200"/>
            <a:ext cx="30861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 sz="1200"/>
              <a:t>    </a:t>
            </a:r>
            <a:r>
              <a:rPr lang="en-GB" sz="1200">
                <a:highlight>
                  <a:srgbClr val="FFFF00"/>
                </a:highlight>
              </a:rPr>
              <a:t>"b0" : (1.0, 1.0, 224, 0.2),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 sz="1200"/>
              <a:t>    "b1" : (1.0, 1.1, 240, 0.2),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 sz="1200"/>
              <a:t>    "b2" : (1.1, 1.2, 260, 0.3),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 sz="1200"/>
              <a:t>    </a:t>
            </a:r>
            <a:r>
              <a:rPr lang="en-GB" sz="1200">
                <a:highlight>
                  <a:srgbClr val="FFFF00"/>
                </a:highlight>
              </a:rPr>
              <a:t>"b3" : (1.2, 1.4, 300, 0.3),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 sz="1200"/>
              <a:t>    "b4" : (1.4, 1.8, 380, 0.4),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 sz="1200"/>
              <a:t>    </a:t>
            </a:r>
            <a:r>
              <a:rPr lang="en-GB" sz="1200">
                <a:highlight>
                  <a:srgbClr val="FFFF00"/>
                </a:highlight>
              </a:rPr>
              <a:t>"b5" : (1.6, 2.2, 456, 0.4),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 sz="1200"/>
              <a:t>    "b6" : (1.8, 2.6, 528, 0.5),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 sz="1200"/>
              <a:t>    "b7" : (2.0, 3.1, 600, 0.5)}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425196" y="1124712"/>
            <a:ext cx="7199970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5: Train EfficientNet: b0</a:t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628758" y="1687187"/>
            <a:ext cx="6792900" cy="29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000000"/>
                </a:solidFill>
              </a:rPr>
              <a:t>We trained the model with LR = 0.01, BATCH_SIZE = 32 and CrossEntropyLoss. 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0" i="0" lang="en-GB" sz="1400">
                <a:solidFill>
                  <a:srgbClr val="000000"/>
                </a:solidFill>
              </a:rPr>
              <a:t>In the training process of our model, we employed the Early Stopping technique to prevent overfitting and enhance model generalization. 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Activation function: Sigmoid</a:t>
            </a:r>
            <a:endParaRPr b="0" i="0" sz="14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0" i="0" lang="en-GB" sz="1400">
                <a:solidFill>
                  <a:srgbClr val="000000"/>
                </a:solidFill>
              </a:rPr>
              <a:t>After training for 30 epochs, the average training metrics were as follows, </a:t>
            </a:r>
            <a:r>
              <a:rPr lang="en-GB">
                <a:solidFill>
                  <a:srgbClr val="000000"/>
                </a:solidFill>
                <a:highlight>
                  <a:srgbClr val="FFFF00"/>
                </a:highlight>
              </a:rPr>
              <a:t>Train_</a:t>
            </a:r>
            <a:r>
              <a:rPr b="0" i="0" lang="en-GB" sz="1400">
                <a:solidFill>
                  <a:srgbClr val="000000"/>
                </a:solidFill>
                <a:highlight>
                  <a:srgbClr val="FFFF00"/>
                </a:highlight>
              </a:rPr>
              <a:t> Loss: 0.602</a:t>
            </a:r>
            <a:r>
              <a:rPr b="0" i="0" lang="en-GB" sz="1400">
                <a:solidFill>
                  <a:srgbClr val="000000"/>
                </a:solidFill>
              </a:rPr>
              <a:t>, </a:t>
            </a:r>
            <a:r>
              <a:rPr lang="en-GB">
                <a:solidFill>
                  <a:srgbClr val="000000"/>
                </a:solidFill>
                <a:highlight>
                  <a:srgbClr val="FFFF00"/>
                </a:highlight>
              </a:rPr>
              <a:t>train</a:t>
            </a:r>
            <a:r>
              <a:rPr b="0" i="0" lang="en-GB" sz="1400">
                <a:solidFill>
                  <a:srgbClr val="000000"/>
                </a:solidFill>
                <a:highlight>
                  <a:srgbClr val="FFFF00"/>
                </a:highlight>
              </a:rPr>
              <a:t> Accuracy: 0.776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0" i="0" lang="en-GB" sz="1400">
                <a:solidFill>
                  <a:srgbClr val="000000"/>
                </a:solidFill>
              </a:rPr>
              <a:t>However, during the validation phase, the model exhibited signs of potential overfitting:</a:t>
            </a:r>
            <a:r>
              <a:rPr b="0" i="0" lang="en-GB" sz="1400">
                <a:solidFill>
                  <a:srgbClr val="000000"/>
                </a:solidFill>
                <a:highlight>
                  <a:srgbClr val="FFFF00"/>
                </a:highlight>
              </a:rPr>
              <a:t> Validation Loss: 1.3072</a:t>
            </a:r>
            <a:r>
              <a:rPr b="0" i="0" lang="en-GB" sz="1400">
                <a:solidFill>
                  <a:srgbClr val="000000"/>
                </a:solidFill>
              </a:rPr>
              <a:t>, </a:t>
            </a:r>
            <a:r>
              <a:rPr b="0" i="0" lang="en-GB" sz="1400">
                <a:solidFill>
                  <a:srgbClr val="000000"/>
                </a:solidFill>
                <a:highlight>
                  <a:srgbClr val="FFFF00"/>
                </a:highlight>
              </a:rPr>
              <a:t> Validation Accuracy: 0.602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425196" y="1124712"/>
            <a:ext cx="5213604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Abstract</a:t>
            </a:r>
            <a:endParaRPr/>
          </a:p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425195" y="1639062"/>
            <a:ext cx="6466258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i="0" lang="en-GB" u="none" strike="noStrike">
                <a:solidFill>
                  <a:srgbClr val="000000"/>
                </a:solidFill>
              </a:rPr>
              <a:t>Our project aims to develop and implement the advanced versions of Convolutional Neural Network (CNN) model with a capability to address the problem of vanishing gradients and precisely identify human facial expressions. We have evaluated model performance and integrated it with a live webcam feed to enable real-time application. The goal is to optimize the model for higher accuracy, ultimately intending to deploy it in real-world scenarios such as health monitoring systems or team communication platforms for more effective interactions.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1" name="Google Shape;121;p27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425196" y="1124712"/>
            <a:ext cx="7199970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5: Train EfficientNet: b0</a:t>
            </a:r>
            <a:endParaRPr/>
          </a:p>
        </p:txBody>
      </p:sp>
      <p:sp>
        <p:nvSpPr>
          <p:cNvPr id="278" name="Google Shape;278;p45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graph with a line graph&#10;&#10;Description automatically generated" id="279" name="Google Shape;279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32" y="1757362"/>
            <a:ext cx="3016393" cy="28841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a line graph&#10;&#10;Description automatically generated" id="280" name="Google Shape;28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25" y="1627061"/>
            <a:ext cx="2691765" cy="300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25196" y="750764"/>
            <a:ext cx="6926246" cy="81714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5: Train EfficientNet: b0</a:t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425196" y="1639062"/>
            <a:ext cx="7327689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-GB"/>
              <a:t>scheduler = torch.optim.lr_scheduler.StepLR(optimizer, step_size=15, gamma=0.1)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used </a:t>
            </a:r>
            <a:r>
              <a:rPr lang="en-GB" sz="1200">
                <a:solidFill>
                  <a:srgbClr val="000000"/>
                </a:solidFill>
              </a:rPr>
              <a:t>StepLR</a:t>
            </a:r>
            <a:r>
              <a:rPr b="0" i="0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scheduler to adjust the learning rate of an optimizer every 15 epochs, reducing it by a factor of 0.1.</a:t>
            </a:r>
            <a:r>
              <a:rPr b="0" i="0" lang="en-GB" sz="120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every step_size epochs, the learning rate will be multiplied by gamma i.e the learning rate will be reduced to 10% (0.1 times) every 15 epochs. This type of learning rate scheduling is often used to gradually decrease the learning rate during training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287" name="Google Shape;287;p46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graph with numbers and a line&#10;&#10;Description automatically generated" id="288" name="Google Shape;28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2430" y="2879672"/>
            <a:ext cx="3487545" cy="1735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425196" y="1124712"/>
            <a:ext cx="7641672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6: Train EfficientNet: b3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425196" y="1639062"/>
            <a:ext cx="7641672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000000"/>
                </a:solidFill>
              </a:rPr>
              <a:t>We trained the model with LR = 0.01, BATCH_SIZE = 32 and CrossEntropyLoss. 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0" i="0" lang="en-GB" sz="1400">
                <a:solidFill>
                  <a:srgbClr val="000000"/>
                </a:solidFill>
              </a:rPr>
              <a:t>In the training process of our model, we employed the Early Stopping technique to prevent overfitting and enhance model generalization. Activation function: Sigmoid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0" i="0" lang="en-GB" sz="1400">
                <a:solidFill>
                  <a:srgbClr val="000000"/>
                </a:solidFill>
              </a:rPr>
              <a:t>After training for 30 epochs, the average training metrics were as follows</a:t>
            </a:r>
            <a:r>
              <a:rPr b="0" i="0" lang="en-GB" sz="1400">
                <a:solidFill>
                  <a:srgbClr val="000000"/>
                </a:solidFill>
                <a:highlight>
                  <a:srgbClr val="FFFF00"/>
                </a:highlight>
              </a:rPr>
              <a:t>, Loss: 0.48 , Accuracy: 0.821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0" i="0" lang="en-GB" sz="1400">
                <a:solidFill>
                  <a:srgbClr val="000000"/>
                </a:solidFill>
              </a:rPr>
              <a:t>However, during the validation phase of the 30th epoch, the model exhibited signs of potential overfitting</a:t>
            </a:r>
            <a:r>
              <a:rPr b="0" i="0" lang="en-GB" sz="1400">
                <a:solidFill>
                  <a:srgbClr val="000000"/>
                </a:solidFill>
                <a:highlight>
                  <a:srgbClr val="FFFF00"/>
                </a:highlight>
              </a:rPr>
              <a:t>: Validation Loss: 1.46 , Validation Accuracy: 0. 598 </a:t>
            </a:r>
            <a:r>
              <a:rPr lang="en-GB">
                <a:solidFill>
                  <a:srgbClr val="000000"/>
                </a:solidFill>
              </a:rPr>
              <a:t>. </a:t>
            </a:r>
            <a:endParaRPr/>
          </a:p>
        </p:txBody>
      </p:sp>
      <p:sp>
        <p:nvSpPr>
          <p:cNvPr id="295" name="Google Shape;295;p47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25196" y="1124712"/>
            <a:ext cx="7905470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6: Train EfficientNet: b3</a:t>
            </a:r>
            <a:endParaRPr/>
          </a:p>
        </p:txBody>
      </p:sp>
      <p:sp>
        <p:nvSpPr>
          <p:cNvPr id="301" name="Google Shape;301;p48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425196" y="1639062"/>
            <a:ext cx="7905470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762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03" name="Google Shape;30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083" y="1646639"/>
            <a:ext cx="3433786" cy="267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2375" y="1793353"/>
            <a:ext cx="3075177" cy="253146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8"/>
          <p:cNvSpPr/>
          <p:nvPr/>
        </p:nvSpPr>
        <p:spPr>
          <a:xfrm>
            <a:off x="5273775" y="1924600"/>
            <a:ext cx="357300" cy="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425196" y="750764"/>
            <a:ext cx="6683028" cy="81714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6: Train EfficientNet: b3</a:t>
            </a:r>
            <a:endParaRPr/>
          </a:p>
        </p:txBody>
      </p:sp>
      <p:sp>
        <p:nvSpPr>
          <p:cNvPr id="311" name="Google Shape;311;p49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2" name="Google Shape;312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482" y="1639491"/>
            <a:ext cx="4706318" cy="2975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425195" y="1124712"/>
            <a:ext cx="7276153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7: EfficientNet b5</a:t>
            </a:r>
            <a:endParaRPr/>
          </a:p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425196" y="1639062"/>
            <a:ext cx="7535645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000000"/>
                </a:solidFill>
              </a:rPr>
              <a:t>We trained the model with LR = 0.01, BATCH_SIZE = 128 and CrossEntropyLoss. 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0" i="0" lang="en-GB" sz="1400">
                <a:solidFill>
                  <a:srgbClr val="000000"/>
                </a:solidFill>
              </a:rPr>
              <a:t>In the training process of our model, we employed the Early Stopping technique to prevent overfitting and enhance model generalization. Activation function: SiLU() and Sigmoid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0" i="0" lang="en-GB" sz="1400">
                <a:solidFill>
                  <a:srgbClr val="000000"/>
                </a:solidFill>
              </a:rPr>
              <a:t>After training for 30 epochs, the average training metrics were as follows, </a:t>
            </a:r>
            <a:r>
              <a:rPr b="0" i="0" lang="en-GB" sz="1400">
                <a:solidFill>
                  <a:srgbClr val="000000"/>
                </a:solidFill>
                <a:highlight>
                  <a:srgbClr val="FFFF00"/>
                </a:highlight>
              </a:rPr>
              <a:t>Loss: 0.4391, Accuracy: 0.82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0" i="0" lang="en-GB" sz="1400">
                <a:solidFill>
                  <a:srgbClr val="000000"/>
                </a:solidFill>
              </a:rPr>
              <a:t>However, during the validation phase of the 30th epoch, the model exhibited signs of potential overfitting: </a:t>
            </a:r>
            <a:r>
              <a:rPr b="0" i="0" lang="en-GB" sz="1400">
                <a:solidFill>
                  <a:srgbClr val="000000"/>
                </a:solidFill>
                <a:highlight>
                  <a:srgbClr val="FFFF00"/>
                </a:highlight>
              </a:rPr>
              <a:t>Validation Loss: 1.4870, Validation Accuracy: 0.603</a:t>
            </a:r>
            <a:endParaRPr/>
          </a:p>
          <a:p>
            <a:pPr indent="-762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19" name="Google Shape;319;p50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425196" y="1124712"/>
            <a:ext cx="5213604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7: EfficientNet b5</a:t>
            </a:r>
            <a:endParaRPr/>
          </a:p>
        </p:txBody>
      </p:sp>
      <p:pic>
        <p:nvPicPr>
          <p:cNvPr descr="A graph with a line graph&#10;&#10;Description automatically generated" id="326" name="Google Shape;326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96" y="1567910"/>
            <a:ext cx="3235493" cy="324171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1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graph with a line graph&#10;&#10;Description automatically generated" id="328" name="Google Shape;32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8553" y="1623295"/>
            <a:ext cx="3086100" cy="3116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8900" y="843526"/>
            <a:ext cx="4186800" cy="471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MobilenetV2</a:t>
            </a:r>
            <a:endParaRPr sz="2900"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8901" y="1667301"/>
            <a:ext cx="5062800" cy="3087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L</a:t>
            </a:r>
            <a:r>
              <a:rPr lang="en-GB"/>
              <a:t>ightweight and efficient</a:t>
            </a:r>
            <a:endParaRPr/>
          </a:p>
          <a:p>
            <a:pPr indent="-2667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Depthwise Separable Convolutions</a:t>
            </a:r>
            <a:endParaRPr/>
          </a:p>
          <a:p>
            <a:pPr indent="-2603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300"/>
              <a:t>Depthwise Convolutions</a:t>
            </a:r>
            <a:endParaRPr sz="1300"/>
          </a:p>
          <a:p>
            <a:pPr indent="-26035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-GB" sz="1300"/>
              <a:t>Pointwise Convolutions</a:t>
            </a:r>
            <a:endParaRPr/>
          </a:p>
          <a:p>
            <a:pPr indent="-2667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Block Design</a:t>
            </a:r>
            <a:endParaRPr/>
          </a:p>
          <a:p>
            <a:pPr indent="-2667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Residuals</a:t>
            </a:r>
            <a:endParaRPr/>
          </a:p>
          <a:p>
            <a:pPr indent="-2667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Linear Bottlenecks</a:t>
            </a:r>
            <a:endParaRPr/>
          </a:p>
          <a:p>
            <a:pPr indent="-2667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Width Multiplier &amp; Resolution</a:t>
            </a:r>
            <a:endParaRPr/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625" y="1357575"/>
            <a:ext cx="3655924" cy="291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425195" y="1124712"/>
            <a:ext cx="7072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8: MobileNet v2</a:t>
            </a:r>
            <a:endParaRPr/>
          </a:p>
        </p:txBody>
      </p:sp>
      <p:sp>
        <p:nvSpPr>
          <p:cNvPr id="342" name="Google Shape;342;p53"/>
          <p:cNvSpPr txBox="1"/>
          <p:nvPr>
            <p:ph idx="1" type="body"/>
          </p:nvPr>
        </p:nvSpPr>
        <p:spPr>
          <a:xfrm>
            <a:off x="425196" y="1639062"/>
            <a:ext cx="7819815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000000"/>
                </a:solidFill>
              </a:rPr>
              <a:t>LR = 0.01, BATCH_SIZE = 32, CrossEntropyLoss</a:t>
            </a:r>
            <a:r>
              <a:rPr lang="en-GB">
                <a:solidFill>
                  <a:srgbClr val="000000"/>
                </a:solidFill>
              </a:rPr>
              <a:t>, and SGD optimizer</a:t>
            </a:r>
            <a:r>
              <a:rPr lang="en-GB" sz="1400">
                <a:solidFill>
                  <a:srgbClr val="000000"/>
                </a:solidFill>
              </a:rPr>
              <a:t> 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After 15 epochs: Train_Loss = 1.52, Train_Accuracy = 0.40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After 30 epochs: Train_Loss = 1.38, Train_Accuracy = 0.46</a:t>
            </a:r>
            <a:endParaRPr b="0" i="0" sz="14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Even at the end of 70 epochs: Train_Loss = 1.37, Train_Accuracy = 0.47</a:t>
            </a:r>
            <a:endParaRPr b="0" i="0" sz="14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Validation_Loss = 1.37, Validation_Accuracy = 0.48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0" i="0" lang="en-GB" sz="1400">
                <a:solidFill>
                  <a:srgbClr val="000000"/>
                </a:solidFill>
              </a:rPr>
              <a:t>Could be improved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25195" y="1124712"/>
            <a:ext cx="75579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8: MobileNet v2 Results</a:t>
            </a:r>
            <a:endParaRPr/>
          </a:p>
        </p:txBody>
      </p:sp>
      <p:pic>
        <p:nvPicPr>
          <p:cNvPr descr="A graph showing the results of training metrics&#10;&#10;Description automatically generated" id="349" name="Google Shape;349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330" y="1666183"/>
            <a:ext cx="2782500" cy="29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4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graph with a line graph&#10;&#10;Description automatically generated" id="351" name="Google Shape;35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3819" y="1648545"/>
            <a:ext cx="3205639" cy="301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4"/>
          <p:cNvPicPr preferRelativeResize="0"/>
          <p:nvPr/>
        </p:nvPicPr>
        <p:blipFill rotWithShape="1">
          <a:blip r:embed="rId5">
            <a:alphaModFix/>
          </a:blip>
          <a:srcRect b="37969" l="0" r="0" t="0"/>
          <a:stretch/>
        </p:blipFill>
        <p:spPr>
          <a:xfrm>
            <a:off x="7694500" y="808580"/>
            <a:ext cx="1247725" cy="6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425196" y="1124712"/>
            <a:ext cx="5213604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425196" y="1639062"/>
            <a:ext cx="6242304" cy="31615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200">
                <a:solidFill>
                  <a:srgbClr val="000000"/>
                </a:solidFill>
              </a:rPr>
              <a:t>FER 2013 which has 7 classes </a:t>
            </a:r>
            <a:r>
              <a:rPr b="0" lang="en-GB" sz="1200">
                <a:solidFill>
                  <a:srgbClr val="000000"/>
                </a:solidFill>
              </a:rPr>
              <a:t>['Anger', 'Disgust', 'Fear', 'Happy', 'Neutral', 'Sadness', 'Surprise’] </a:t>
            </a:r>
            <a:r>
              <a:rPr b="0" i="0" lang="en-GB" sz="1200">
                <a:solidFill>
                  <a:srgbClr val="000000"/>
                </a:solidFill>
              </a:rPr>
              <a:t>The training set consists of 28,709 images and the test set consists of 3,589 images.</a:t>
            </a:r>
            <a:endParaRPr b="0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b="1" lang="en-GB" sz="1200">
                <a:solidFill>
                  <a:srgbClr val="000000"/>
                </a:solidFill>
              </a:rPr>
              <a:t>Models Implemented</a:t>
            </a:r>
            <a:endParaRPr b="1" sz="12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lang="en-GB" sz="1200">
                <a:solidFill>
                  <a:srgbClr val="000000"/>
                </a:solidFill>
              </a:rPr>
              <a:t>ResNet18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lang="en-GB" sz="1200">
                <a:solidFill>
                  <a:srgbClr val="000000"/>
                </a:solidFill>
              </a:rPr>
              <a:t>ResNet50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lang="en-GB" sz="1200">
                <a:solidFill>
                  <a:srgbClr val="000000"/>
                </a:solidFill>
              </a:rPr>
              <a:t>EfficientNet B0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lang="en-GB" sz="1200">
                <a:solidFill>
                  <a:srgbClr val="000000"/>
                </a:solidFill>
              </a:rPr>
              <a:t>EfficientNet B3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lang="en-GB" sz="1200">
                <a:solidFill>
                  <a:srgbClr val="000000"/>
                </a:solidFill>
              </a:rPr>
              <a:t>EfficientNet B5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lang="en-GB" sz="1200">
                <a:solidFill>
                  <a:srgbClr val="000000"/>
                </a:solidFill>
              </a:rPr>
              <a:t>MobileNet V2</a:t>
            </a:r>
            <a:br>
              <a:rPr b="0" lang="en-GB">
                <a:solidFill>
                  <a:srgbClr val="DADADA"/>
                </a:solidFill>
                <a:latin typeface="Arial"/>
                <a:ea typeface="Arial"/>
                <a:cs typeface="Arial"/>
                <a:sym typeface="Arial"/>
              </a:rPr>
            </a:br>
            <a:endParaRPr b="0">
              <a:solidFill>
                <a:srgbClr val="DADA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28" name="Google Shape;128;p28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425195" y="1124712"/>
            <a:ext cx="7072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9: MobileNet v2</a:t>
            </a:r>
            <a:endParaRPr/>
          </a:p>
        </p:txBody>
      </p:sp>
      <p:sp>
        <p:nvSpPr>
          <p:cNvPr id="358" name="Google Shape;358;p55"/>
          <p:cNvSpPr txBox="1"/>
          <p:nvPr>
            <p:ph idx="1" type="body"/>
          </p:nvPr>
        </p:nvSpPr>
        <p:spPr>
          <a:xfrm>
            <a:off x="425196" y="1639062"/>
            <a:ext cx="7819800" cy="29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000000"/>
                </a:solidFill>
              </a:rPr>
              <a:t>LR = 0.01, BATCH_SIZE = 32, CrossEntropyLoss</a:t>
            </a:r>
            <a:r>
              <a:rPr lang="en-GB">
                <a:solidFill>
                  <a:srgbClr val="000000"/>
                </a:solidFill>
              </a:rPr>
              <a:t>, SGD optimizer, without transformations </a:t>
            </a:r>
            <a:endParaRPr b="0" i="0" sz="14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Even at the end of 30 epochs: Train_Loss =0.2624, Train_Accuracy = </a:t>
            </a:r>
            <a:r>
              <a:rPr lang="en-GB">
                <a:solidFill>
                  <a:srgbClr val="000000"/>
                </a:solidFill>
              </a:rPr>
              <a:t>0.918</a:t>
            </a:r>
            <a:endParaRPr b="0" i="0" sz="14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Validation_Loss = </a:t>
            </a:r>
            <a:r>
              <a:rPr lang="en-GB">
                <a:solidFill>
                  <a:srgbClr val="000000"/>
                </a:solidFill>
              </a:rPr>
              <a:t>1.8763</a:t>
            </a:r>
            <a:r>
              <a:rPr lang="en-GB">
                <a:solidFill>
                  <a:srgbClr val="000000"/>
                </a:solidFill>
              </a:rPr>
              <a:t>, Validation_Accuracy = </a:t>
            </a:r>
            <a:r>
              <a:rPr lang="en-GB">
                <a:solidFill>
                  <a:srgbClr val="000000"/>
                </a:solidFill>
              </a:rPr>
              <a:t>0.516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59" name="Google Shape;359;p55"/>
          <p:cNvSpPr txBox="1"/>
          <p:nvPr>
            <p:ph idx="11" type="ftr"/>
          </p:nvPr>
        </p:nvSpPr>
        <p:spPr>
          <a:xfrm>
            <a:off x="5680710" y="47398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/>
          <p:nvPr>
            <p:ph type="title"/>
          </p:nvPr>
        </p:nvSpPr>
        <p:spPr>
          <a:xfrm>
            <a:off x="425195" y="1124712"/>
            <a:ext cx="75579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9: MobileNet v2 Results</a:t>
            </a:r>
            <a:endParaRPr/>
          </a:p>
        </p:txBody>
      </p:sp>
      <p:pic>
        <p:nvPicPr>
          <p:cNvPr id="365" name="Google Shape;365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945" r="2945" t="0"/>
          <a:stretch/>
        </p:blipFill>
        <p:spPr>
          <a:xfrm>
            <a:off x="972330" y="1666183"/>
            <a:ext cx="2782500" cy="29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 txBox="1"/>
          <p:nvPr>
            <p:ph idx="11" type="ftr"/>
          </p:nvPr>
        </p:nvSpPr>
        <p:spPr>
          <a:xfrm>
            <a:off x="5680710" y="47398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7" name="Google Shape;367;p56"/>
          <p:cNvPicPr preferRelativeResize="0"/>
          <p:nvPr/>
        </p:nvPicPr>
        <p:blipFill rotWithShape="1">
          <a:blip r:embed="rId4">
            <a:alphaModFix/>
          </a:blip>
          <a:srcRect b="3993" l="0" r="0" t="3984"/>
          <a:stretch/>
        </p:blipFill>
        <p:spPr>
          <a:xfrm>
            <a:off x="5083819" y="1648545"/>
            <a:ext cx="3205638" cy="301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6"/>
          <p:cNvPicPr preferRelativeResize="0"/>
          <p:nvPr/>
        </p:nvPicPr>
        <p:blipFill rotWithShape="1">
          <a:blip r:embed="rId5">
            <a:alphaModFix/>
          </a:blip>
          <a:srcRect b="37969" l="0" r="0" t="0"/>
          <a:stretch/>
        </p:blipFill>
        <p:spPr>
          <a:xfrm>
            <a:off x="7694500" y="808580"/>
            <a:ext cx="1247725" cy="6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25195" y="1124712"/>
            <a:ext cx="7072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10: MobileNet v2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425196" y="1639062"/>
            <a:ext cx="7819815" cy="29761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000000"/>
                </a:solidFill>
              </a:rPr>
              <a:t>LR = 0.01, BATCH_SIZE = 32, CrossEntropyLoss</a:t>
            </a:r>
            <a:r>
              <a:rPr lang="en-GB">
                <a:solidFill>
                  <a:srgbClr val="000000"/>
                </a:solidFill>
              </a:rPr>
              <a:t>, Adam optimizer, without transformations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After 27 epochs:</a:t>
            </a:r>
            <a:endParaRPr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Final </a:t>
            </a:r>
            <a:r>
              <a:rPr lang="en-GB">
                <a:solidFill>
                  <a:srgbClr val="000000"/>
                </a:solidFill>
              </a:rPr>
              <a:t>Train_Loss = 0.11, Train_Accuracy = 0.96</a:t>
            </a:r>
            <a:endParaRPr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Validation_Loss = 1.35, Validation_Accuracy = 0.61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Still overfits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75" name="Google Shape;375;p57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425195" y="1124712"/>
            <a:ext cx="75579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10: MobileNet v2 Results</a:t>
            </a:r>
            <a:endParaRPr/>
          </a:p>
        </p:txBody>
      </p:sp>
      <p:sp>
        <p:nvSpPr>
          <p:cNvPr id="381" name="Google Shape;381;p58"/>
          <p:cNvSpPr txBox="1"/>
          <p:nvPr>
            <p:ph idx="11" type="ftr"/>
          </p:nvPr>
        </p:nvSpPr>
        <p:spPr>
          <a:xfrm>
            <a:off x="5680710" y="47398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2" name="Google Shape;3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500" y="808587"/>
            <a:ext cx="1247725" cy="10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8"/>
          <p:cNvPicPr preferRelativeResize="0"/>
          <p:nvPr/>
        </p:nvPicPr>
        <p:blipFill rotWithShape="1">
          <a:blip r:embed="rId4">
            <a:alphaModFix/>
          </a:blip>
          <a:srcRect b="0" l="1371" r="1361" t="0"/>
          <a:stretch/>
        </p:blipFill>
        <p:spPr>
          <a:xfrm>
            <a:off x="949750" y="1720501"/>
            <a:ext cx="2848350" cy="293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8"/>
          <p:cNvPicPr preferRelativeResize="0"/>
          <p:nvPr/>
        </p:nvPicPr>
        <p:blipFill rotWithShape="1">
          <a:blip r:embed="rId5">
            <a:alphaModFix/>
          </a:blip>
          <a:srcRect b="932" l="0" r="0" t="932"/>
          <a:stretch/>
        </p:blipFill>
        <p:spPr>
          <a:xfrm>
            <a:off x="4299882" y="1753537"/>
            <a:ext cx="3059841" cy="286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425195" y="1124712"/>
            <a:ext cx="7072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11: MobileNet v2</a:t>
            </a:r>
            <a:endParaRPr/>
          </a:p>
        </p:txBody>
      </p:sp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425196" y="1639062"/>
            <a:ext cx="7819800" cy="29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400">
                <a:solidFill>
                  <a:srgbClr val="000000"/>
                </a:solidFill>
              </a:rPr>
              <a:t>LR = 0.01, BATCH_SIZE = 32, CrossEntropyLoss</a:t>
            </a:r>
            <a:r>
              <a:rPr lang="en-GB">
                <a:solidFill>
                  <a:srgbClr val="000000"/>
                </a:solidFill>
              </a:rPr>
              <a:t>, and Adam optimizer</a:t>
            </a:r>
            <a:r>
              <a:rPr lang="en-GB" sz="1400">
                <a:solidFill>
                  <a:srgbClr val="000000"/>
                </a:solidFill>
              </a:rPr>
              <a:t> 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After 15 epochs: Train_Loss = 1.21, Train_Accuracy = 0.54, LR=0.01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After 30 epochs: Train_Loss = 1.00, Train_Accuracy = 0.62, LR=0.001</a:t>
            </a:r>
            <a:endParaRPr b="0" i="0" sz="14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Ends after 62 epochs due to early stopping</a:t>
            </a:r>
            <a:endParaRPr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Final Train_Loss = 0.97, Train_Accuracy = 0.63, LR=0.000001</a:t>
            </a:r>
            <a:endParaRPr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Validation_Loss = 1.05, Validation_Accuracy = 0.60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>
                <a:solidFill>
                  <a:srgbClr val="000000"/>
                </a:solidFill>
              </a:rPr>
              <a:t>Significantly Better Performance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91" name="Google Shape;391;p59"/>
          <p:cNvSpPr txBox="1"/>
          <p:nvPr>
            <p:ph idx="11" type="ftr"/>
          </p:nvPr>
        </p:nvSpPr>
        <p:spPr>
          <a:xfrm>
            <a:off x="5680710" y="47398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>
            <p:ph type="title"/>
          </p:nvPr>
        </p:nvSpPr>
        <p:spPr>
          <a:xfrm>
            <a:off x="425195" y="1124712"/>
            <a:ext cx="75579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11: MobileNet v2 Results</a:t>
            </a:r>
            <a:endParaRPr/>
          </a:p>
        </p:txBody>
      </p:sp>
      <p:sp>
        <p:nvSpPr>
          <p:cNvPr id="397" name="Google Shape;397;p60"/>
          <p:cNvSpPr txBox="1"/>
          <p:nvPr>
            <p:ph idx="11" type="ftr"/>
          </p:nvPr>
        </p:nvSpPr>
        <p:spPr>
          <a:xfrm>
            <a:off x="5680710" y="47398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8" name="Google Shape;3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500" y="808587"/>
            <a:ext cx="1247725" cy="10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0501"/>
            <a:ext cx="2848350" cy="29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082" y="1720512"/>
            <a:ext cx="3059841" cy="286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2270" y="1766138"/>
            <a:ext cx="3029956" cy="27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425196" y="1124712"/>
            <a:ext cx="5213700" cy="443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407" name="Google Shape;407;p61"/>
          <p:cNvSpPr txBox="1"/>
          <p:nvPr>
            <p:ph idx="1" type="body"/>
          </p:nvPr>
        </p:nvSpPr>
        <p:spPr>
          <a:xfrm>
            <a:off x="425202" y="1568100"/>
            <a:ext cx="8042100" cy="2976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500"/>
              <a:t>We use the Cv2 library to detect the face emotions through Web camera </a:t>
            </a:r>
            <a:r>
              <a:rPr lang="en-GB" sz="1200">
                <a:solidFill>
                  <a:srgbClr val="DADADA"/>
                </a:solidFill>
                <a:highlight>
                  <a:srgbClr val="1E1E1E"/>
                </a:highlight>
              </a:rPr>
              <a:t>cv2</a:t>
            </a:r>
            <a:r>
              <a:rPr lang="en-GB" sz="1200">
                <a:solidFill>
                  <a:srgbClr val="B4B4B4"/>
                </a:solidFill>
                <a:highlight>
                  <a:srgbClr val="1E1E1E"/>
                </a:highlight>
              </a:rPr>
              <a:t>.</a:t>
            </a:r>
            <a:r>
              <a:rPr lang="en-GB" sz="1200">
                <a:solidFill>
                  <a:srgbClr val="DADADA"/>
                </a:solidFill>
                <a:highlight>
                  <a:srgbClr val="1E1E1E"/>
                </a:highlight>
              </a:rPr>
              <a:t>CascadeClassifier</a:t>
            </a:r>
            <a:r>
              <a:rPr lang="en-GB" sz="1200">
                <a:solidFill>
                  <a:srgbClr val="B4B4B4"/>
                </a:solidFill>
                <a:highlight>
                  <a:srgbClr val="1E1E1E"/>
                </a:highlight>
              </a:rPr>
              <a:t>(</a:t>
            </a:r>
            <a:r>
              <a:rPr lang="en-GB" sz="1200">
                <a:solidFill>
                  <a:srgbClr val="DADADA"/>
                </a:solidFill>
                <a:highlight>
                  <a:srgbClr val="1E1E1E"/>
                </a:highlight>
              </a:rPr>
              <a:t>cv2</a:t>
            </a:r>
            <a:r>
              <a:rPr lang="en-GB" sz="1200">
                <a:solidFill>
                  <a:srgbClr val="B4B4B4"/>
                </a:solidFill>
                <a:highlight>
                  <a:srgbClr val="1E1E1E"/>
                </a:highlight>
              </a:rPr>
              <a:t>.</a:t>
            </a:r>
            <a:r>
              <a:rPr lang="en-GB" sz="1200">
                <a:solidFill>
                  <a:srgbClr val="DADADA"/>
                </a:solidFill>
                <a:highlight>
                  <a:srgbClr val="1E1E1E"/>
                </a:highlight>
              </a:rPr>
              <a:t>data</a:t>
            </a:r>
            <a:r>
              <a:rPr lang="en-GB" sz="1200">
                <a:solidFill>
                  <a:srgbClr val="B4B4B4"/>
                </a:solidFill>
                <a:highlight>
                  <a:srgbClr val="1E1E1E"/>
                </a:highlight>
              </a:rPr>
              <a:t>.</a:t>
            </a:r>
            <a:r>
              <a:rPr lang="en-GB" sz="1200">
                <a:solidFill>
                  <a:srgbClr val="DADADA"/>
                </a:solidFill>
                <a:highlight>
                  <a:srgbClr val="1E1E1E"/>
                </a:highlight>
              </a:rPr>
              <a:t>haarcascades </a:t>
            </a:r>
            <a:r>
              <a:rPr lang="en-GB" sz="1200">
                <a:solidFill>
                  <a:srgbClr val="B4B4B4"/>
                </a:solidFill>
                <a:highlight>
                  <a:srgbClr val="1E1E1E"/>
                </a:highlight>
              </a:rPr>
              <a:t>+</a:t>
            </a:r>
            <a:r>
              <a:rPr lang="en-GB" sz="1200">
                <a:solidFill>
                  <a:srgbClr val="DADADA"/>
                </a:solidFill>
                <a:highlight>
                  <a:srgbClr val="1E1E1E"/>
                </a:highlight>
              </a:rPr>
              <a:t> </a:t>
            </a:r>
            <a:r>
              <a:rPr lang="en-GB" sz="1200">
                <a:solidFill>
                  <a:srgbClr val="E8C9BB"/>
                </a:solidFill>
                <a:highlight>
                  <a:srgbClr val="1E1E1E"/>
                </a:highlight>
              </a:rPr>
              <a:t>'</a:t>
            </a:r>
            <a:r>
              <a:rPr lang="en-GB" sz="1200">
                <a:solidFill>
                  <a:srgbClr val="CE9178"/>
                </a:solidFill>
                <a:highlight>
                  <a:srgbClr val="1E1E1E"/>
                </a:highlight>
              </a:rPr>
              <a:t>haarcascade_frontalface_default.xml</a:t>
            </a:r>
            <a:r>
              <a:rPr lang="en-GB" sz="1200">
                <a:solidFill>
                  <a:srgbClr val="E8C9BB"/>
                </a:solidFill>
                <a:highlight>
                  <a:srgbClr val="1E1E1E"/>
                </a:highlight>
              </a:rPr>
              <a:t>'</a:t>
            </a:r>
            <a:r>
              <a:rPr lang="en-GB" sz="1200">
                <a:solidFill>
                  <a:srgbClr val="B4B4B4"/>
                </a:solidFill>
                <a:highlight>
                  <a:srgbClr val="1E1E1E"/>
                </a:highlight>
              </a:rPr>
              <a:t>)</a:t>
            </a:r>
            <a:endParaRPr sz="1200">
              <a:solidFill>
                <a:srgbClr val="B4B4B4"/>
              </a:solidFill>
              <a:highlight>
                <a:srgbClr val="1E1E1E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43541"/>
                </a:solidFill>
                <a:highlight>
                  <a:schemeClr val="lt1"/>
                </a:highlight>
              </a:rPr>
              <a:t>It captures video frames, detects faces using the Haar Cascade classifier, and then predicts emotions for each detected face using a deep learning model. The detected faces are outlined with rectangles, and the predicted emotions are displayed on the video feed.</a:t>
            </a:r>
            <a:endParaRPr sz="1500">
              <a:solidFill>
                <a:srgbClr val="34354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type="ctrTitle"/>
          </p:nvPr>
        </p:nvSpPr>
        <p:spPr>
          <a:xfrm>
            <a:off x="501482" y="1676400"/>
            <a:ext cx="4978908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91742" y="1058257"/>
            <a:ext cx="78867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Project pipeline</a:t>
            </a:r>
            <a:endParaRPr/>
          </a:p>
        </p:txBody>
      </p:sp>
      <p:sp>
        <p:nvSpPr>
          <p:cNvPr id="134" name="Google Shape;134;p29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29"/>
          <p:cNvSpPr/>
          <p:nvPr/>
        </p:nvSpPr>
        <p:spPr>
          <a:xfrm>
            <a:off x="254498" y="2776680"/>
            <a:ext cx="1290900" cy="377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2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100"/>
          </a:p>
        </p:txBody>
      </p:sp>
      <p:sp>
        <p:nvSpPr>
          <p:cNvPr id="136" name="Google Shape;136;p29"/>
          <p:cNvSpPr/>
          <p:nvPr/>
        </p:nvSpPr>
        <p:spPr>
          <a:xfrm>
            <a:off x="4065680" y="2283705"/>
            <a:ext cx="1217295" cy="36405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2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ResNet50</a:t>
            </a:r>
            <a:endParaRPr sz="1100"/>
          </a:p>
        </p:txBody>
      </p:sp>
      <p:sp>
        <p:nvSpPr>
          <p:cNvPr id="137" name="Google Shape;137;p29"/>
          <p:cNvSpPr/>
          <p:nvPr/>
        </p:nvSpPr>
        <p:spPr>
          <a:xfrm>
            <a:off x="4092694" y="2889084"/>
            <a:ext cx="1190281" cy="3771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2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EfficientNet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9"/>
          <p:cNvSpPr/>
          <p:nvPr/>
        </p:nvSpPr>
        <p:spPr>
          <a:xfrm>
            <a:off x="4077947" y="1585055"/>
            <a:ext cx="1217295" cy="37719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2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ResNet18</a:t>
            </a:r>
            <a:endParaRPr sz="1100"/>
          </a:p>
        </p:txBody>
      </p:sp>
      <p:sp>
        <p:nvSpPr>
          <p:cNvPr id="139" name="Google Shape;139;p29"/>
          <p:cNvSpPr/>
          <p:nvPr/>
        </p:nvSpPr>
        <p:spPr>
          <a:xfrm>
            <a:off x="4077947" y="3515534"/>
            <a:ext cx="1217295" cy="4286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2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MobileNet V2</a:t>
            </a:r>
            <a:endParaRPr sz="1100"/>
          </a:p>
        </p:txBody>
      </p:sp>
      <p:cxnSp>
        <p:nvCxnSpPr>
          <p:cNvPr id="140" name="Google Shape;140;p29"/>
          <p:cNvCxnSpPr>
            <a:stCxn id="141" idx="3"/>
          </p:cNvCxnSpPr>
          <p:nvPr/>
        </p:nvCxnSpPr>
        <p:spPr>
          <a:xfrm flipH="1" rot="10800000">
            <a:off x="3160725" y="2457975"/>
            <a:ext cx="906600" cy="52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2" name="Google Shape;142;p29"/>
          <p:cNvCxnSpPr/>
          <p:nvPr/>
        </p:nvCxnSpPr>
        <p:spPr>
          <a:xfrm>
            <a:off x="2885184" y="2965275"/>
            <a:ext cx="1192725" cy="12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3" name="Google Shape;143;p29"/>
          <p:cNvCxnSpPr>
            <a:stCxn id="144" idx="3"/>
            <a:endCxn id="139" idx="1"/>
          </p:cNvCxnSpPr>
          <p:nvPr/>
        </p:nvCxnSpPr>
        <p:spPr>
          <a:xfrm>
            <a:off x="3160546" y="2965146"/>
            <a:ext cx="917400" cy="764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5" name="Google Shape;145;p29"/>
          <p:cNvCxnSpPr>
            <a:stCxn id="135" idx="3"/>
            <a:endCxn id="144" idx="1"/>
          </p:cNvCxnSpPr>
          <p:nvPr/>
        </p:nvCxnSpPr>
        <p:spPr>
          <a:xfrm>
            <a:off x="1545398" y="2965230"/>
            <a:ext cx="397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" name="Google Shape;146;p29"/>
          <p:cNvCxnSpPr/>
          <p:nvPr/>
        </p:nvCxnSpPr>
        <p:spPr>
          <a:xfrm flipH="1" rot="-5400000">
            <a:off x="5185322" y="1841346"/>
            <a:ext cx="990675" cy="870975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7" name="Google Shape;147;p29"/>
          <p:cNvCxnSpPr>
            <a:stCxn id="136" idx="3"/>
          </p:cNvCxnSpPr>
          <p:nvPr/>
        </p:nvCxnSpPr>
        <p:spPr>
          <a:xfrm>
            <a:off x="5282975" y="2465730"/>
            <a:ext cx="870900" cy="29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8" name="Google Shape;148;p29"/>
          <p:cNvCxnSpPr>
            <a:stCxn id="137" idx="3"/>
          </p:cNvCxnSpPr>
          <p:nvPr/>
        </p:nvCxnSpPr>
        <p:spPr>
          <a:xfrm flipH="1" rot="10800000">
            <a:off x="5282975" y="2748279"/>
            <a:ext cx="870900" cy="32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9" name="Google Shape;149;p29"/>
          <p:cNvCxnSpPr/>
          <p:nvPr/>
        </p:nvCxnSpPr>
        <p:spPr>
          <a:xfrm rot="-5400000">
            <a:off x="5242789" y="2887159"/>
            <a:ext cx="981900" cy="857475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0" name="Google Shape;150;p29"/>
          <p:cNvSpPr/>
          <p:nvPr/>
        </p:nvSpPr>
        <p:spPr>
          <a:xfrm>
            <a:off x="6150212" y="2479603"/>
            <a:ext cx="857570" cy="6881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2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training </a:t>
            </a:r>
            <a:endParaRPr sz="1100"/>
          </a:p>
        </p:txBody>
      </p:sp>
      <p:cxnSp>
        <p:nvCxnSpPr>
          <p:cNvPr id="151" name="Google Shape;151;p29"/>
          <p:cNvCxnSpPr>
            <a:stCxn id="150" idx="3"/>
          </p:cNvCxnSpPr>
          <p:nvPr/>
        </p:nvCxnSpPr>
        <p:spPr>
          <a:xfrm flipH="1" rot="10800000">
            <a:off x="7007783" y="2816773"/>
            <a:ext cx="202200" cy="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2" name="Google Shape;152;p29"/>
          <p:cNvSpPr/>
          <p:nvPr/>
        </p:nvSpPr>
        <p:spPr>
          <a:xfrm>
            <a:off x="7175763" y="2552549"/>
            <a:ext cx="744568" cy="54071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2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 Results</a:t>
            </a:r>
            <a:endParaRPr sz="1100"/>
          </a:p>
        </p:txBody>
      </p:sp>
      <p:sp>
        <p:nvSpPr>
          <p:cNvPr id="141" name="Google Shape;141;p29"/>
          <p:cNvSpPr/>
          <p:nvPr/>
        </p:nvSpPr>
        <p:spPr>
          <a:xfrm>
            <a:off x="1943325" y="2710575"/>
            <a:ext cx="1217400" cy="5406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28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 sz="1100"/>
          </a:p>
        </p:txBody>
      </p:sp>
      <p:sp>
        <p:nvSpPr>
          <p:cNvPr id="153" name="Google Shape;153;p29"/>
          <p:cNvSpPr/>
          <p:nvPr/>
        </p:nvSpPr>
        <p:spPr>
          <a:xfrm>
            <a:off x="3180425" y="1801350"/>
            <a:ext cx="898450" cy="1111800"/>
          </a:xfrm>
          <a:custGeom>
            <a:rect b="b" l="l" r="r" t="t"/>
            <a:pathLst>
              <a:path extrusionOk="0" h="44472" w="35938">
                <a:moveTo>
                  <a:pt x="0" y="44472"/>
                </a:moveTo>
                <a:lnTo>
                  <a:pt x="17969" y="43574"/>
                </a:lnTo>
                <a:lnTo>
                  <a:pt x="17520" y="0"/>
                </a:lnTo>
                <a:lnTo>
                  <a:pt x="35938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80271" y="822827"/>
            <a:ext cx="78867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Output results</a:t>
            </a:r>
            <a:endParaRPr/>
          </a:p>
        </p:txBody>
      </p:sp>
      <p:sp>
        <p:nvSpPr>
          <p:cNvPr id="159" name="Google Shape;159;p30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63" y="1946275"/>
            <a:ext cx="2780746" cy="210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190" y="1946275"/>
            <a:ext cx="2780748" cy="211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189" y="1951312"/>
            <a:ext cx="2746036" cy="209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425196" y="1058677"/>
            <a:ext cx="78867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Output results</a:t>
            </a:r>
            <a:endParaRPr/>
          </a:p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5680710" y="47398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screenshot of a person&#10;&#10;Description automatically generated" id="169" name="Google Shape;1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504" y="1517542"/>
            <a:ext cx="2622984" cy="1528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miling for a picture&#10;&#10;Description automatically generated" id="170" name="Google Shape;17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8501" y="1568591"/>
            <a:ext cx="2555258" cy="147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ith her hand on her mouth&#10;&#10;Description automatically generated" id="171" name="Google Shape;17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8501" y="3334565"/>
            <a:ext cx="2555260" cy="1542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looking at the camera&#10;&#10;Description automatically generated" id="172" name="Google Shape;17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6504" y="3400316"/>
            <a:ext cx="2555257" cy="148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425195" y="750764"/>
            <a:ext cx="5960158" cy="81714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Data imbalance and pre-processing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425200" y="1639050"/>
            <a:ext cx="5833200" cy="29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 sz="1300">
                <a:solidFill>
                  <a:srgbClr val="000000"/>
                </a:solidFill>
              </a:rPr>
              <a:t>Data imbalance is a major issue with the the FER2013 dataset, and it reflects in the emotion detection in the real-time camera. </a:t>
            </a:r>
            <a:endParaRPr sz="1300"/>
          </a:p>
          <a:p>
            <a:pPr indent="-171450" lvl="0" marL="177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</a:pPr>
            <a:r>
              <a:rPr lang="en-GB" sz="1300">
                <a:solidFill>
                  <a:srgbClr val="000000"/>
                </a:solidFill>
              </a:rPr>
              <a:t>We experimented our data with different pre-processing techniques such as resize and normalize, When we applied all the transformations such as rotation, vertical flip and horizontal flip, ColorJitter, we got a lesser train_accuracy. </a:t>
            </a:r>
            <a:endParaRPr sz="1300"/>
          </a:p>
          <a:p>
            <a:pPr indent="-17145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</a:pPr>
            <a:r>
              <a:rPr lang="en-GB" sz="1300">
                <a:solidFill>
                  <a:srgbClr val="000000"/>
                </a:solidFill>
              </a:rPr>
              <a:t>Although, the data pre-proccessing is meant to</a:t>
            </a:r>
            <a:r>
              <a:rPr b="0" i="0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improve the quality of images and boost them for further processing</a:t>
            </a:r>
            <a:r>
              <a:rPr lang="en-GB" sz="1300">
                <a:solidFill>
                  <a:srgbClr val="000000"/>
                </a:solidFill>
              </a:rPr>
              <a:t>, sometimes it may lead </a:t>
            </a: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overfitting of augmented images.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79" name="Google Shape;179;p32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400" y="918210"/>
            <a:ext cx="2580800" cy="180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400" y="2779575"/>
            <a:ext cx="2473903" cy="18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425196" y="1124712"/>
            <a:ext cx="5213604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Data Pre-processing </a:t>
            </a:r>
            <a:endParaRPr/>
          </a:p>
        </p:txBody>
      </p:sp>
      <p:pic>
        <p:nvPicPr>
          <p:cNvPr descr="A close-up of a child's face&#10;&#10;Description automatically generated" id="187" name="Google Shape;187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4554" y="1673067"/>
            <a:ext cx="5177974" cy="155190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close-up of a baby's face&#10;&#10;Description automatically generated" id="189" name="Google Shape;18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7661" y="3330131"/>
            <a:ext cx="2897332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425196" y="994362"/>
            <a:ext cx="7478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/>
              <a:t>Experiment 1: Train ResNet18 on FER2013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425200" y="1508700"/>
            <a:ext cx="7478100" cy="29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solidFill>
                  <a:srgbClr val="000000"/>
                </a:solidFill>
              </a:rPr>
              <a:t>We trained the model with LR = 0.01, BATCH_SIZE = 128, CrossEntropyLoss, and SGD optimizer</a:t>
            </a:r>
            <a:endParaRPr sz="1200">
              <a:solidFill>
                <a:srgbClr val="000000"/>
              </a:solidFill>
            </a:endParaRPr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i="0" lang="en-GB" sz="1200">
                <a:solidFill>
                  <a:srgbClr val="000000"/>
                </a:solidFill>
              </a:rPr>
              <a:t>In the training process of our model.</a:t>
            </a:r>
            <a:endParaRPr/>
          </a:p>
          <a:p>
            <a:pPr indent="-177800" lvl="0" marL="177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b="0" i="0" lang="en-GB" sz="1200">
                <a:solidFill>
                  <a:srgbClr val="000000"/>
                </a:solidFill>
              </a:rPr>
              <a:t>After training for </a:t>
            </a:r>
            <a:r>
              <a:rPr lang="en-GB" sz="1200">
                <a:solidFill>
                  <a:srgbClr val="000000"/>
                </a:solidFill>
              </a:rPr>
              <a:t>20</a:t>
            </a:r>
            <a:r>
              <a:rPr b="0" i="0" lang="en-GB" sz="1200">
                <a:solidFill>
                  <a:srgbClr val="000000"/>
                </a:solidFill>
              </a:rPr>
              <a:t> epochs, the average training metrics were as follows, accuracy </a:t>
            </a:r>
            <a:r>
              <a:rPr lang="en-GB" sz="1200">
                <a:solidFill>
                  <a:srgbClr val="000000"/>
                </a:solidFill>
              </a:rPr>
              <a:t>around 60</a:t>
            </a:r>
            <a:r>
              <a:rPr b="0" i="0" lang="en-GB" sz="1200">
                <a:solidFill>
                  <a:srgbClr val="000000"/>
                </a:solidFill>
              </a:rPr>
              <a:t>% and loss around 1.46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 txBox="1"/>
          <p:nvPr>
            <p:ph idx="11" type="ftr"/>
          </p:nvPr>
        </p:nvSpPr>
        <p:spPr>
          <a:xfrm>
            <a:off x="5680710" y="47398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400" y="2482525"/>
            <a:ext cx="6265824" cy="24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